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3" r:id="rId3"/>
  </p:sldMasterIdLst>
  <p:notesMasterIdLst>
    <p:notesMasterId r:id="rId16"/>
  </p:notesMasterIdLst>
  <p:handoutMasterIdLst>
    <p:handoutMasterId r:id="rId17"/>
  </p:handoutMasterIdLst>
  <p:sldIdLst>
    <p:sldId id="256" r:id="rId4"/>
    <p:sldId id="280" r:id="rId5"/>
    <p:sldId id="257" r:id="rId6"/>
    <p:sldId id="264" r:id="rId7"/>
    <p:sldId id="277" r:id="rId8"/>
    <p:sldId id="278" r:id="rId9"/>
    <p:sldId id="279" r:id="rId10"/>
    <p:sldId id="272" r:id="rId11"/>
    <p:sldId id="281" r:id="rId12"/>
    <p:sldId id="282" r:id="rId13"/>
    <p:sldId id="274" r:id="rId14"/>
    <p:sldId id="258" r:id="rId15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ynthia Júlia Braga Batista - CGLOG" initials="CJBB-C" lastIdx="1" clrIdx="0">
    <p:extLst>
      <p:ext uri="{19B8F6BF-5375-455C-9EA6-DF929625EA0E}">
        <p15:presenceInfo xmlns:p15="http://schemas.microsoft.com/office/powerpoint/2012/main" userId="S-1-5-21-402789565-890972940-475923621-119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6" autoAdjust="0"/>
    <p:restoredTop sz="83183" autoAdjust="0"/>
  </p:normalViewPr>
  <p:slideViewPr>
    <p:cSldViewPr snapToGrid="0">
      <p:cViewPr varScale="1">
        <p:scale>
          <a:sx n="61" d="100"/>
          <a:sy n="61" d="100"/>
        </p:scale>
        <p:origin x="58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d104\unidades2018\Monitoramento%20e%20Avalia&#231;&#227;o\TECNICOS\Cl&#237;nico\Farmaco%20DTG\Junho_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350033509029324"/>
          <c:y val="0.10965077953502025"/>
          <c:w val="0.71637603944836459"/>
          <c:h val="0.8899967715307601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35E0E66E-4C9D-40A2-B386-CF31A1D6FBB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 - </a:t>
                    </a:r>
                    <a:fld id="{3EFB4BF1-3EB6-4994-9F99-BCB244EB5853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-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22F21B3-38DA-4509-97AC-0DF9953FFA3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 - </a:t>
                    </a:r>
                    <a:fld id="{543D8376-EC8E-471D-B9D4-3FBB9D454532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-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2D8924C-0136-40F5-BB13-5D0CB82489A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 - </a:t>
                    </a:r>
                    <a:fld id="{08370A9B-EEC1-4FA9-8203-001E5DFEA37A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-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0B12C3E-E32D-4EDA-808C-5746A657CB7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 - </a:t>
                    </a:r>
                    <a:fld id="{1C3AF54B-DE76-4907-9A30-C3195AAD325F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-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2521CA06-AA91-402B-BDC9-5E6159FC3BA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 - </a:t>
                    </a:r>
                    <a:fld id="{FAB45BA8-2EA2-4791-96E5-01D4EF4B4649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-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1AFBB31E-2EF3-4E59-AD6A-BD9905AE2F1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 - </a:t>
                    </a:r>
                    <a:fld id="{1B6BDDC4-C780-49E0-9526-523E3F1C80CE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-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728B9AF4-9048-4695-AAC4-66993CE5264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 - </a:t>
                    </a:r>
                    <a:fld id="{F8B73EAE-A346-41DA-AF85-01E3B58BA248}" type="VALUE">
                      <a:rPr lang="en-US" baseline="0"/>
                      <a:pPr/>
                      <a:t>[VALOR]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- </c:separator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- </c:separator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Plan2!$N$14:$N$20</c:f>
              <c:strCache>
                <c:ptCount val="7"/>
                <c:pt idx="0">
                  <c:v>Musculoeskeletal</c:v>
                </c:pt>
                <c:pt idx="1">
                  <c:v>Psychological</c:v>
                </c:pt>
                <c:pt idx="2">
                  <c:v>Systemic</c:v>
                </c:pt>
                <c:pt idx="3">
                  <c:v>Dermatological</c:v>
                </c:pt>
                <c:pt idx="4">
                  <c:v>Sleep-related</c:v>
                </c:pt>
                <c:pt idx="5">
                  <c:v>Neurological</c:v>
                </c:pt>
                <c:pt idx="6">
                  <c:v>Gastrointestinal</c:v>
                </c:pt>
              </c:strCache>
            </c:strRef>
          </c:cat>
          <c:val>
            <c:numRef>
              <c:f>Plan2!$P$14:$P$20</c:f>
              <c:numCache>
                <c:formatCode>0.0%</c:formatCode>
                <c:ptCount val="7"/>
                <c:pt idx="0">
                  <c:v>9.1001457790343247E-4</c:v>
                </c:pt>
                <c:pt idx="1">
                  <c:v>1.0955515306798605E-3</c:v>
                </c:pt>
                <c:pt idx="2">
                  <c:v>1.3429341343817645E-3</c:v>
                </c:pt>
                <c:pt idx="3">
                  <c:v>3.4898617307947168E-3</c:v>
                </c:pt>
                <c:pt idx="4">
                  <c:v>3.9846269381985247E-3</c:v>
                </c:pt>
                <c:pt idx="5">
                  <c:v>5.5837787692715468E-3</c:v>
                </c:pt>
                <c:pt idx="6">
                  <c:v>9.5242302425233034E-3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Plan2!$O$14:$O$20</c15:f>
                <c15:dlblRangeCache>
                  <c:ptCount val="7"/>
                  <c:pt idx="0">
                    <c:v>103</c:v>
                  </c:pt>
                  <c:pt idx="1">
                    <c:v>124</c:v>
                  </c:pt>
                  <c:pt idx="2">
                    <c:v>152</c:v>
                  </c:pt>
                  <c:pt idx="3">
                    <c:v>395</c:v>
                  </c:pt>
                  <c:pt idx="4">
                    <c:v>451</c:v>
                  </c:pt>
                  <c:pt idx="5">
                    <c:v>632</c:v>
                  </c:pt>
                  <c:pt idx="6">
                    <c:v>1078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86926624"/>
        <c:axId val="186927184"/>
      </c:barChart>
      <c:catAx>
        <c:axId val="186926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6927184"/>
        <c:crosses val="autoZero"/>
        <c:auto val="1"/>
        <c:lblAlgn val="ctr"/>
        <c:lblOffset val="100"/>
        <c:noMultiLvlLbl val="0"/>
      </c:catAx>
      <c:valAx>
        <c:axId val="18692718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 dirty="0" smtClean="0">
                    <a:effectLst/>
                  </a:rPr>
                  <a:t>Frequency </a:t>
                </a:r>
                <a:r>
                  <a:rPr lang="en-US" sz="1400" b="1" i="0" baseline="0" dirty="0">
                    <a:effectLst/>
                  </a:rPr>
                  <a:t>of AE by systems </a:t>
                </a:r>
                <a:r>
                  <a:rPr lang="en-US" sz="1400" b="1" i="0" baseline="0" dirty="0" smtClean="0">
                    <a:effectLst/>
                  </a:rPr>
                  <a:t>(N </a:t>
                </a:r>
                <a:r>
                  <a:rPr lang="en-US" sz="1400" b="1" i="0" baseline="0" dirty="0">
                    <a:effectLst/>
                  </a:rPr>
                  <a:t>- </a:t>
                </a:r>
                <a:r>
                  <a:rPr lang="en-US" sz="1400" b="1" i="0" baseline="0" dirty="0" smtClean="0">
                    <a:effectLst/>
                  </a:rPr>
                  <a:t>%)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9.4252231132087479E-4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%" sourceLinked="1"/>
        <c:majorTickMark val="none"/>
        <c:minorTickMark val="none"/>
        <c:tickLblPos val="nextTo"/>
        <c:crossAx val="1869266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9352194221096"/>
          <c:y val="0.12206418403907139"/>
          <c:w val="0.7475592428131056"/>
          <c:h val="0.845153840962646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Plan3!$H$5:$H$12</c:f>
              <c:strCache>
                <c:ptCount val="8"/>
                <c:pt idx="0">
                  <c:v>Nausea</c:v>
                </c:pt>
                <c:pt idx="1">
                  <c:v>Diarrhea</c:v>
                </c:pt>
                <c:pt idx="2">
                  <c:v>Headache</c:v>
                </c:pt>
                <c:pt idx="3">
                  <c:v>Skin reactions</c:v>
                </c:pt>
                <c:pt idx="4">
                  <c:v>Balance disturbances</c:v>
                </c:pt>
                <c:pt idx="5">
                  <c:v>Insomnia</c:v>
                </c:pt>
                <c:pt idx="6">
                  <c:v>Abdominal pain</c:v>
                </c:pt>
                <c:pt idx="7">
                  <c:v>Sleepiness</c:v>
                </c:pt>
              </c:strCache>
            </c:strRef>
          </c:cat>
          <c:val>
            <c:numRef>
              <c:f>Plan3!$I$5:$I$12</c:f>
              <c:numCache>
                <c:formatCode>###0</c:formatCode>
                <c:ptCount val="8"/>
                <c:pt idx="0">
                  <c:v>585</c:v>
                </c:pt>
                <c:pt idx="1">
                  <c:v>387</c:v>
                </c:pt>
                <c:pt idx="2">
                  <c:v>355</c:v>
                </c:pt>
                <c:pt idx="3">
                  <c:v>287</c:v>
                </c:pt>
                <c:pt idx="4">
                  <c:v>270</c:v>
                </c:pt>
                <c:pt idx="5">
                  <c:v>229</c:v>
                </c:pt>
                <c:pt idx="6">
                  <c:v>167</c:v>
                </c:pt>
                <c:pt idx="7">
                  <c:v>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86929424"/>
        <c:axId val="186929984"/>
      </c:barChart>
      <c:catAx>
        <c:axId val="186929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6929984"/>
        <c:crosses val="autoZero"/>
        <c:auto val="1"/>
        <c:lblAlgn val="ctr"/>
        <c:lblOffset val="100"/>
        <c:noMultiLvlLbl val="0"/>
      </c:catAx>
      <c:valAx>
        <c:axId val="186929984"/>
        <c:scaling>
          <c:orientation val="minMax"/>
        </c:scaling>
        <c:delete val="1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Most frequent </a:t>
                </a:r>
                <a:r>
                  <a:rPr lang="en-US" sz="1400" b="1" dirty="0" smtClean="0"/>
                  <a:t>AE (N)</a:t>
                </a:r>
                <a:endParaRPr lang="en-US" sz="1400" b="1" dirty="0"/>
              </a:p>
            </c:rich>
          </c:tx>
          <c:layout>
            <c:manualLayout>
              <c:xMode val="edge"/>
              <c:yMode val="edge"/>
              <c:x val="0"/>
              <c:y val="8.7946980358607357E-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##0" sourceLinked="1"/>
        <c:majorTickMark val="none"/>
        <c:minorTickMark val="none"/>
        <c:tickLblPos val="nextTo"/>
        <c:crossAx val="18692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B8BF7-FBB5-4C6F-A355-A5E0E4132B55}" type="datetimeFigureOut">
              <a:rPr lang="pt-BR" smtClean="0"/>
              <a:t>26/07/2018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1B93D-C6DB-4248-9DC7-3047E9E61A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554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4D7B7-6424-4E17-BC91-F78FB14020AA}" type="datetimeFigureOut">
              <a:rPr lang="pt-BR" smtClean="0"/>
              <a:t>26/07/2018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C3ACF-7D05-40CF-96CC-4562D332D7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07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C3ACF-7D05-40CF-96CC-4562D332D70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52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D6BAD-A2F4-4F60-A4E1-9AF0849E40F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939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C3ACF-7D05-40CF-96CC-4562D332D70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506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65BC0-E274-4D2E-B775-14C486CA3D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20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C3ACF-7D05-40CF-96CC-4562D332D70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2197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200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D6BAD-A2F4-4F60-A4E1-9AF0849E40F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613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D6BAD-A2F4-4F60-A4E1-9AF0849E40F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579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D6BAD-A2F4-4F60-A4E1-9AF0849E40F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168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3AAD4-83A7-4CB3-A56C-7CAD185744D7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25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3AAD4-83A7-4CB3-A56C-7CAD185744D7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2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B67498-58D7-4717-918C-AB25DA0D380F}" type="datetime1">
              <a:rPr lang="pt-BR" smtClean="0"/>
              <a:t>26/07/2018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A185E4-85AD-4108-956E-9C72CB89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418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A3224B6-530F-42CB-B87C-363C4A48CD4C}" type="datetime1">
              <a:rPr lang="pt-BR" smtClean="0"/>
              <a:t>26/07/2018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A185E4-85AD-4108-956E-9C72CB89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73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6DAA5173-7761-4AAA-8E71-D525AE105E2D}" type="datetime1">
              <a:rPr lang="pt-BR" smtClean="0">
                <a:solidFill>
                  <a:prstClr val="black"/>
                </a:solidFill>
                <a:ea typeface="MS PGothic" pitchFamily="34" charset="-128"/>
              </a:rPr>
              <a:t>26/07/2018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C1A2CEE5-D496-40AB-A9D4-D8812A3C312E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266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3F7E-D837-4170-820C-E64814C03139}" type="datetimeFigureOut">
              <a:rPr lang="pt-BR" smtClean="0"/>
              <a:pPr/>
              <a:t>26/07/2018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9B50-6C54-4283-B3DA-0EF6EE6CC0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91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06549C-1739-4A56-8FF4-876B78706F53}" type="datetime1">
              <a:rPr lang="pt-BR" smtClean="0"/>
              <a:t>26/07/2018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A185E4-85AD-4108-956E-9C72CB89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849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69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0E67C-3431-44D7-8736-E1DB90CC9B20}" type="datetime1">
              <a:rPr lang="pt-BR" smtClean="0"/>
              <a:t>26/07/2018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87A4E-492F-41D1-AFC6-D54C759A30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42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76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12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48690" y="2735514"/>
            <a:ext cx="7212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Country Experience in </a:t>
            </a:r>
            <a:r>
              <a:rPr lang="en-US" sz="2000" b="1" dirty="0" smtClean="0">
                <a:solidFill>
                  <a:schemeClr val="bg1"/>
                </a:solidFill>
              </a:rPr>
              <a:t>Monitoring New </a:t>
            </a:r>
            <a:r>
              <a:rPr lang="en-US" sz="2000" b="1" dirty="0">
                <a:solidFill>
                  <a:schemeClr val="bg1"/>
                </a:solidFill>
              </a:rPr>
              <a:t>ARVs: Focus on Toxicity Monitoring  </a:t>
            </a:r>
            <a:r>
              <a:rPr lang="en-US" sz="2000" b="1" dirty="0" smtClean="0">
                <a:solidFill>
                  <a:schemeClr val="bg1"/>
                </a:solidFill>
              </a:rPr>
              <a:t>and Surveillance of DTG during pregnancy to inform treatment policy </a:t>
            </a:r>
            <a:endParaRPr lang="pt-BR" sz="20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386840" y="5084859"/>
            <a:ext cx="6294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Adele Schwartz Benzaken</a:t>
            </a:r>
          </a:p>
          <a:p>
            <a:pPr algn="ctr"/>
            <a:r>
              <a:rPr lang="pt-BR" sz="16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Department </a:t>
            </a:r>
            <a:r>
              <a:rPr lang="en-US" sz="16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STI, 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HIV/AIDS </a:t>
            </a:r>
            <a:r>
              <a:rPr lang="en-US" sz="16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and Viral 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Hepatitis</a:t>
            </a:r>
            <a:endParaRPr lang="en-US" sz="1600" dirty="0" smtClean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Ministry </a:t>
            </a:r>
            <a:r>
              <a:rPr lang="en-US" sz="16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Health of Brazil</a:t>
            </a:r>
            <a:endParaRPr lang="pt-BR" sz="16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90945" y="1271285"/>
            <a:ext cx="8728364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</a:rPr>
              <a:t>Brazil Experience: Active toxicity monitoring in adults and birth defect surveillance with DTG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4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1655675" y="-43478"/>
            <a:ext cx="8875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Shruti" panose="020B0502040204020203" pitchFamily="34" charset="0"/>
            </a:endParaRPr>
          </a:p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Shruti" panose="020B0502040204020203" pitchFamily="34" charset="0"/>
              </a:rPr>
              <a:t>Observational Cohort Study</a:t>
            </a:r>
          </a:p>
        </p:txBody>
      </p:sp>
      <p:sp>
        <p:nvSpPr>
          <p:cNvPr id="22530" name="AutoShape 2" descr="Resultado de imagem para mapa bras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532" name="AutoShape 4" descr="Resultado de imagem para mapa bras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534" name="AutoShape 6" descr="Resultado de imagem para mapa bras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536" name="AutoShape 8" descr="Resultado de imagem para mapa bras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538" name="AutoShape 10" descr="Resultado de imagem para mapa bras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" name="Picture 3" descr="Resultado de imagem para pessoa com tablet ilustraÃ§Ã£o"/>
          <p:cNvPicPr>
            <a:picLocks noChangeAspect="1" noChangeArrowheads="1"/>
          </p:cNvPicPr>
          <p:nvPr/>
        </p:nvPicPr>
        <p:blipFill>
          <a:blip r:embed="rId3" cstate="print"/>
          <a:srcRect l="9842" t="11038" r="59055" b="44153"/>
          <a:stretch>
            <a:fillRect/>
          </a:stretch>
        </p:blipFill>
        <p:spPr bwMode="auto">
          <a:xfrm>
            <a:off x="1979712" y="2276872"/>
            <a:ext cx="1777713" cy="1826731"/>
          </a:xfrm>
          <a:prstGeom prst="rect">
            <a:avLst/>
          </a:prstGeom>
          <a:noFill/>
        </p:spPr>
      </p:pic>
      <p:sp>
        <p:nvSpPr>
          <p:cNvPr id="20" name="CaixaDeTexto 19"/>
          <p:cNvSpPr txBox="1"/>
          <p:nvPr/>
        </p:nvSpPr>
        <p:spPr>
          <a:xfrm>
            <a:off x="252197" y="5152487"/>
            <a:ext cx="85689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Data collection from medical records and health systems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724128" y="1902891"/>
            <a:ext cx="33843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Demographic information</a:t>
            </a:r>
          </a:p>
          <a:p>
            <a:pPr marL="0" lvl="2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Medical history (including HIV)</a:t>
            </a:r>
          </a:p>
          <a:p>
            <a:pPr marL="0" lvl="2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Behavioral data (including alcohol, tobacco and drug use)</a:t>
            </a:r>
          </a:p>
          <a:p>
            <a:pPr marL="0" lvl="2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Obstetric history</a:t>
            </a:r>
          </a:p>
          <a:p>
            <a:pPr marL="0" lvl="2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Antenatal care data (including folic acid supplementation)</a:t>
            </a:r>
          </a:p>
          <a:p>
            <a:pPr marL="0" lvl="2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Laboratory results (including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serologies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lvl="2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US exams</a:t>
            </a:r>
          </a:p>
          <a:p>
            <a:pPr marL="0" lvl="2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Pregnancy outcomes</a:t>
            </a:r>
          </a:p>
        </p:txBody>
      </p:sp>
      <p:sp>
        <p:nvSpPr>
          <p:cNvPr id="16" name="Seta para a esquerda 15"/>
          <p:cNvSpPr/>
          <p:nvPr/>
        </p:nvSpPr>
        <p:spPr>
          <a:xfrm rot="10800000">
            <a:off x="1331640" y="1844824"/>
            <a:ext cx="648072" cy="360040"/>
          </a:xfrm>
          <a:prstGeom prst="left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46" name="AutoShape 2" descr="Resultado de imagem para pessoa com tablet ilustraÃ§Ã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48" name="Picture 4" descr="Imagem relacionada"/>
          <p:cNvPicPr>
            <a:picLocks noChangeAspect="1" noChangeArrowheads="1"/>
          </p:cNvPicPr>
          <p:nvPr/>
        </p:nvPicPr>
        <p:blipFill>
          <a:blip r:embed="rId4" cstate="print"/>
          <a:srcRect l="18142" t="19654" r="16126" b="15622"/>
          <a:stretch>
            <a:fillRect/>
          </a:stretch>
        </p:blipFill>
        <p:spPr bwMode="auto">
          <a:xfrm>
            <a:off x="293774" y="2588092"/>
            <a:ext cx="1008112" cy="992653"/>
          </a:xfrm>
          <a:prstGeom prst="rect">
            <a:avLst/>
          </a:prstGeom>
          <a:noFill/>
        </p:spPr>
      </p:pic>
      <p:pic>
        <p:nvPicPr>
          <p:cNvPr id="18" name="Picture 4" descr="Imagem relacionada"/>
          <p:cNvPicPr>
            <a:picLocks noChangeAspect="1" noChangeArrowheads="1"/>
          </p:cNvPicPr>
          <p:nvPr/>
        </p:nvPicPr>
        <p:blipFill>
          <a:blip r:embed="rId4" cstate="print"/>
          <a:srcRect l="18142" t="19654" r="16126" b="15622"/>
          <a:stretch>
            <a:fillRect/>
          </a:stretch>
        </p:blipFill>
        <p:spPr bwMode="auto">
          <a:xfrm>
            <a:off x="334133" y="1315333"/>
            <a:ext cx="1008112" cy="992653"/>
          </a:xfrm>
          <a:prstGeom prst="rect">
            <a:avLst/>
          </a:prstGeom>
          <a:noFill/>
        </p:spPr>
      </p:pic>
      <p:pic>
        <p:nvPicPr>
          <p:cNvPr id="19" name="Picture 4" descr="Imagem relacionada"/>
          <p:cNvPicPr>
            <a:picLocks noChangeAspect="1" noChangeArrowheads="1"/>
          </p:cNvPicPr>
          <p:nvPr/>
        </p:nvPicPr>
        <p:blipFill>
          <a:blip r:embed="rId4" cstate="print"/>
          <a:srcRect l="18142" t="19654" r="16126" b="15622"/>
          <a:stretch>
            <a:fillRect/>
          </a:stretch>
        </p:blipFill>
        <p:spPr bwMode="auto">
          <a:xfrm>
            <a:off x="323528" y="3804499"/>
            <a:ext cx="1008112" cy="992653"/>
          </a:xfrm>
          <a:prstGeom prst="rect">
            <a:avLst/>
          </a:prstGeom>
          <a:noFill/>
        </p:spPr>
      </p:pic>
      <p:sp>
        <p:nvSpPr>
          <p:cNvPr id="22" name="CaixaDeTexto 21"/>
          <p:cNvSpPr txBox="1"/>
          <p:nvPr/>
        </p:nvSpPr>
        <p:spPr>
          <a:xfrm>
            <a:off x="251520" y="5517232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CD4 cell count and VL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SISCEL (Brazilian System)</a:t>
            </a:r>
          </a:p>
          <a:p>
            <a:pPr marL="0"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ART regimens  SICLOM</a:t>
            </a:r>
          </a:p>
        </p:txBody>
      </p:sp>
      <p:sp>
        <p:nvSpPr>
          <p:cNvPr id="23" name="Seta para a esquerda 22"/>
          <p:cNvSpPr/>
          <p:nvPr/>
        </p:nvSpPr>
        <p:spPr>
          <a:xfrm rot="10800000">
            <a:off x="1331641" y="2996951"/>
            <a:ext cx="648072" cy="360040"/>
          </a:xfrm>
          <a:prstGeom prst="left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a esquerda 23"/>
          <p:cNvSpPr/>
          <p:nvPr/>
        </p:nvSpPr>
        <p:spPr>
          <a:xfrm rot="10800000">
            <a:off x="1331640" y="4005063"/>
            <a:ext cx="648072" cy="360040"/>
          </a:xfrm>
          <a:prstGeom prst="left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315258" y="3578322"/>
            <a:ext cx="946093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800" b="1" dirty="0" smtClean="0">
                <a:latin typeface="Arial" pitchFamily="34" charset="0"/>
                <a:cs typeface="Arial" pitchFamily="34" charset="0"/>
              </a:rPr>
              <a:t>Antenatal </a:t>
            </a:r>
            <a:r>
              <a:rPr lang="pt-BR" sz="800" b="1" dirty="0" err="1" smtClean="0">
                <a:latin typeface="Arial" pitchFamily="34" charset="0"/>
                <a:cs typeface="Arial" pitchFamily="34" charset="0"/>
              </a:rPr>
              <a:t>clinic</a:t>
            </a:r>
            <a:endParaRPr lang="pt-B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426535" y="2284624"/>
            <a:ext cx="649537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800" b="1" dirty="0" smtClean="0">
                <a:latin typeface="Arial" pitchFamily="34" charset="0"/>
                <a:cs typeface="Arial" pitchFamily="34" charset="0"/>
              </a:rPr>
              <a:t>HIV </a:t>
            </a:r>
            <a:r>
              <a:rPr lang="pt-BR" sz="800" b="1" dirty="0" err="1" smtClean="0">
                <a:latin typeface="Arial" pitchFamily="34" charset="0"/>
                <a:cs typeface="Arial" pitchFamily="34" charset="0"/>
              </a:rPr>
              <a:t>clinic</a:t>
            </a:r>
            <a:endParaRPr lang="pt-B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467544" y="4797732"/>
            <a:ext cx="641522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800" b="1" dirty="0" err="1" smtClean="0">
                <a:latin typeface="Arial" pitchFamily="34" charset="0"/>
                <a:cs typeface="Arial" pitchFamily="34" charset="0"/>
              </a:rPr>
              <a:t>Maternity</a:t>
            </a:r>
            <a:endParaRPr lang="pt-B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555454" y="4036868"/>
            <a:ext cx="468000" cy="1260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555454" y="2868838"/>
            <a:ext cx="468000" cy="12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555454" y="1708759"/>
            <a:ext cx="468000" cy="126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 para a esquerda 32"/>
          <p:cNvSpPr/>
          <p:nvPr/>
        </p:nvSpPr>
        <p:spPr>
          <a:xfrm rot="10800000">
            <a:off x="3923928" y="2996952"/>
            <a:ext cx="576064" cy="360040"/>
          </a:xfrm>
          <a:prstGeom prst="left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/>
          <p:cNvSpPr txBox="1"/>
          <p:nvPr/>
        </p:nvSpPr>
        <p:spPr>
          <a:xfrm>
            <a:off x="4499992" y="3002536"/>
            <a:ext cx="95731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16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RedCap</a:t>
            </a:r>
            <a:endParaRPr lang="pt-BR" sz="16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Chave esquerda 36"/>
          <p:cNvSpPr/>
          <p:nvPr/>
        </p:nvSpPr>
        <p:spPr>
          <a:xfrm>
            <a:off x="5436096" y="1916831"/>
            <a:ext cx="432048" cy="2520281"/>
          </a:xfrm>
          <a:prstGeom prst="leftBrace">
            <a:avLst>
              <a:gd name="adj1" fmla="val 12742"/>
              <a:gd name="adj2" fmla="val 49587"/>
            </a:avLst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92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85E4-85AD-4108-956E-9C72CB89CC4D}" type="slidenum">
              <a:rPr lang="pt-BR" smtClean="0"/>
              <a:t>11</a:t>
            </a:fld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0" y="240157"/>
            <a:ext cx="9144000" cy="5089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Shruti" panose="020B0502040204020203" pitchFamily="34" charset="0"/>
              </a:rPr>
              <a:t>Next steps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a public health emergency,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researchers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and public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health institutions in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Brazil are committed to timely and efficient execution of the proposed study: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13083" y="2178643"/>
            <a:ext cx="851783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Ethical committee approval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b="1" dirty="0" smtClean="0"/>
              <a:t>Hire </a:t>
            </a:r>
            <a:r>
              <a:rPr lang="en-US" sz="2000" b="1" dirty="0" smtClean="0"/>
              <a:t>70 </a:t>
            </a:r>
            <a:r>
              <a:rPr lang="en-US" sz="2000" b="1" dirty="0" smtClean="0"/>
              <a:t>reviewers </a:t>
            </a:r>
            <a:r>
              <a:rPr lang="en-US" sz="2000" b="1" dirty="0" smtClean="0"/>
              <a:t>research personal (to </a:t>
            </a:r>
            <a:r>
              <a:rPr lang="en-US" sz="2000" b="1" dirty="0" smtClean="0"/>
              <a:t>work in the field</a:t>
            </a:r>
            <a:r>
              <a:rPr lang="en-US" sz="2000" b="1" dirty="0" smtClean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2000" b="1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b="1" dirty="0" smtClean="0"/>
              <a:t>Protocol training in the first </a:t>
            </a:r>
            <a:r>
              <a:rPr lang="en-US" sz="2000" b="1" dirty="0" smtClean="0"/>
              <a:t>week of </a:t>
            </a:r>
            <a:r>
              <a:rPr lang="en-US" sz="2000" b="1" dirty="0" smtClean="0"/>
              <a:t>August</a:t>
            </a:r>
            <a:endParaRPr lang="en-US" sz="2000" b="1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2000" b="1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b="1" dirty="0" smtClean="0"/>
              <a:t>Activities in the field expected to start by end of </a:t>
            </a:r>
            <a:r>
              <a:rPr lang="en-US" sz="2000" b="1" dirty="0" smtClean="0"/>
              <a:t>August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2000" b="1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cs typeface="Arial" pitchFamily="34" charset="0"/>
              </a:rPr>
              <a:t>Complete analyses of observational cohort </a:t>
            </a:r>
            <a:r>
              <a:rPr lang="en-US" sz="2000" b="1" dirty="0" smtClean="0">
                <a:cs typeface="Arial" pitchFamily="34" charset="0"/>
              </a:rPr>
              <a:t>study</a:t>
            </a:r>
          </a:p>
          <a:p>
            <a:pPr lvl="1"/>
            <a:endParaRPr lang="en-US" sz="2000" b="1" dirty="0" smtClean="0"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cs typeface="Arial" pitchFamily="34" charset="0"/>
              </a:rPr>
              <a:t>Present and prepare results for publication and </a:t>
            </a:r>
            <a:r>
              <a:rPr lang="en-US" sz="2000" b="1" dirty="0" smtClean="0">
                <a:cs typeface="Arial" pitchFamily="34" charset="0"/>
              </a:rPr>
              <a:t>dissemination</a:t>
            </a:r>
            <a:endParaRPr lang="en-US" sz="2000" b="1" dirty="0" smtClean="0"/>
          </a:p>
          <a:p>
            <a:pPr lvl="1"/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86840" y="1592580"/>
            <a:ext cx="6294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err="1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Thank</a:t>
            </a:r>
            <a:r>
              <a:rPr lang="pt-BR" sz="60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6000" b="1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pt-BR" sz="6000" b="1" dirty="0" err="1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ou</a:t>
            </a:r>
            <a:r>
              <a:rPr lang="pt-BR" sz="60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pt-BR" sz="60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392" y="2914233"/>
            <a:ext cx="923016" cy="8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790825" y="2971800"/>
            <a:ext cx="403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No conflict of interests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94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39829" y="365126"/>
            <a:ext cx="8872146" cy="92664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Shruti" panose="020B0502040204020203" pitchFamily="34" charset="0"/>
              </a:rPr>
              <a:t>The Brazilian Experience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Shruti" panose="020B0502040204020203" pitchFamily="34" charset="0"/>
              </a:rPr>
              <a:t>of Implementing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Shruti" panose="020B0502040204020203" pitchFamily="34" charset="0"/>
              </a:rPr>
              <a:t>Active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Shruti" panose="020B0502040204020203" pitchFamily="34" charset="0"/>
              </a:rPr>
              <a:t>Pharmacovigilance of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Shruti" panose="020B0502040204020203" pitchFamily="34" charset="0"/>
              </a:rPr>
              <a:t>Dolutegravir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Shruti" panose="020B0502040204020203" pitchFamily="34" charset="0"/>
              </a:rPr>
              <a:t/>
            </a:r>
            <a:b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Shruti" panose="020B0502040204020203" pitchFamily="34" charset="0"/>
              </a:rPr>
            </a:br>
            <a:endParaRPr lang="pt-BR" sz="2800" b="1" dirty="0">
              <a:solidFill>
                <a:schemeClr val="accent1">
                  <a:lumMod val="50000"/>
                </a:schemeClr>
              </a:solidFill>
              <a:latin typeface="+mn-lt"/>
              <a:cs typeface="Shruti" panose="020B05020402040202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83517" y="1398094"/>
            <a:ext cx="8648755" cy="4891313"/>
          </a:xfrm>
          <a:prstGeom prst="rect">
            <a:avLst/>
          </a:prstGeo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 2017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8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MoH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began to recommend DTG for ART initiation and 3</a:t>
            </a:r>
            <a:r>
              <a:rPr lang="en-US" sz="1800" b="1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rd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line therapy; </a:t>
            </a:r>
            <a:endParaRPr lang="en-US" sz="1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ctive 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DTG pharmacovigilance was simultaneously implemented using 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 interviews and an online questionnaire 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Brazil’s 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reexisting Medication 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Logistics Control System (SICLOM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at the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ARV 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dispensations units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endParaRPr lang="en-US" sz="1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designed 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improve knowledge on DTG adverse events. </a:t>
            </a:r>
            <a:endParaRPr lang="en-US" sz="1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pt-BR" dirty="0">
              <a:latin typeface="+mj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29" y="3441521"/>
            <a:ext cx="3584862" cy="2847886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85E4-85AD-4108-956E-9C72CB89CC4D}" type="slidenum">
              <a:rPr lang="pt-BR" smtClean="0"/>
              <a:t>3</a:t>
            </a:fld>
            <a:endParaRPr lang="pt-BR"/>
          </a:p>
        </p:txBody>
      </p:sp>
      <p:pic>
        <p:nvPicPr>
          <p:cNvPr id="7" name="Imagem 1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206" y="3374578"/>
            <a:ext cx="4347769" cy="298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764207" y="5164281"/>
            <a:ext cx="1591769" cy="91574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Total ARV dispensations units: </a:t>
            </a:r>
            <a:r>
              <a:rPr lang="en-US" b="1" dirty="0" smtClean="0"/>
              <a:t>866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7720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9" name="CaixaDeTexto 67"/>
          <p:cNvSpPr txBox="1">
            <a:spLocks noChangeArrowheads="1"/>
          </p:cNvSpPr>
          <p:nvPr/>
        </p:nvSpPr>
        <p:spPr bwMode="auto">
          <a:xfrm>
            <a:off x="716782" y="864878"/>
            <a:ext cx="7617091" cy="528861"/>
          </a:xfrm>
          <a:prstGeom prst="rect">
            <a:avLst/>
          </a:prstGeom>
          <a:extLst/>
        </p:spPr>
        <p:txBody>
          <a:bodyPr>
            <a:noAutofit/>
          </a:bodyPr>
          <a:lstStyle>
            <a:defPPr>
              <a:defRPr lang="pt-BR"/>
            </a:defPPr>
            <a:lvl1pPr algn="ctr" defTabSz="914400" eaLnBrk="1" latinLnBrk="0" hangingPunct="1">
              <a:buNone/>
              <a:defRPr sz="2000" b="1">
                <a:solidFill>
                  <a:srgbClr val="0070C0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800" dirty="0" smtClean="0"/>
              <a:t> </a:t>
            </a:r>
            <a:endParaRPr lang="en-US" sz="1800" b="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800" dirty="0"/>
              <a:t>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6096823"/>
            <a:ext cx="683391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 b="1" dirty="0" err="1" smtClean="0">
                <a:solidFill>
                  <a:prstClr val="black"/>
                </a:solidFill>
                <a:latin typeface="Calibrir"/>
                <a:ea typeface="MS PGothic" pitchFamily="34" charset="-128"/>
              </a:rPr>
              <a:t>Source</a:t>
            </a:r>
            <a:r>
              <a:rPr lang="pt-BR" sz="900" b="1" dirty="0" smtClean="0">
                <a:solidFill>
                  <a:prstClr val="black"/>
                </a:solidFill>
                <a:latin typeface="Calibrir"/>
                <a:ea typeface="MS PGothic" pitchFamily="34" charset="-128"/>
              </a:rPr>
              <a:t>: </a:t>
            </a:r>
            <a:r>
              <a:rPr lang="pt-BR" sz="900" dirty="0" err="1" smtClean="0">
                <a:solidFill>
                  <a:prstClr val="black"/>
                </a:solidFill>
                <a:latin typeface="Calibrir"/>
                <a:ea typeface="MS PGothic" pitchFamily="34" charset="-128"/>
              </a:rPr>
              <a:t>MoH</a:t>
            </a:r>
            <a:r>
              <a:rPr lang="pt-BR" sz="900" dirty="0" smtClean="0">
                <a:solidFill>
                  <a:prstClr val="black"/>
                </a:solidFill>
                <a:latin typeface="Calibrir"/>
                <a:ea typeface="MS PGothic" pitchFamily="34" charset="-128"/>
              </a:rPr>
              <a:t> </a:t>
            </a:r>
            <a:r>
              <a:rPr lang="pt-BR" sz="900" dirty="0" err="1" smtClean="0">
                <a:solidFill>
                  <a:prstClr val="black"/>
                </a:solidFill>
                <a:latin typeface="Calibrir"/>
                <a:ea typeface="MS PGothic" pitchFamily="34" charset="-128"/>
              </a:rPr>
              <a:t>Brazil</a:t>
            </a:r>
            <a:endParaRPr lang="pt-BR" sz="900" b="1" dirty="0">
              <a:solidFill>
                <a:prstClr val="black"/>
              </a:solidFill>
              <a:latin typeface="Calibrir"/>
              <a:ea typeface="MS PGothic" pitchFamily="34" charset="-128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20569" y="1844222"/>
            <a:ext cx="682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/>
              <a:t> </a:t>
            </a:r>
            <a:r>
              <a:rPr lang="pt-BR" b="1" dirty="0"/>
              <a:t>132,931</a:t>
            </a:r>
            <a:r>
              <a:rPr lang="pt-BR" sz="1500" dirty="0"/>
              <a:t> PLHIV </a:t>
            </a:r>
            <a:r>
              <a:rPr lang="pt-BR" sz="1500" dirty="0" err="1" smtClean="0"/>
              <a:t>used</a:t>
            </a:r>
            <a:r>
              <a:rPr lang="pt-BR" sz="1500" dirty="0" smtClean="0"/>
              <a:t> DTG</a:t>
            </a:r>
            <a:r>
              <a:rPr lang="pt-BR" dirty="0" smtClean="0"/>
              <a:t>, </a:t>
            </a:r>
            <a:r>
              <a:rPr lang="pt-BR" b="1" dirty="0"/>
              <a:t>113,170</a:t>
            </a:r>
            <a:r>
              <a:rPr lang="pt-BR" dirty="0"/>
              <a:t> </a:t>
            </a:r>
            <a:r>
              <a:rPr lang="pt-BR" sz="1500" dirty="0" err="1" smtClean="0"/>
              <a:t>reported</a:t>
            </a:r>
            <a:endParaRPr lang="en-US" sz="1500" dirty="0"/>
          </a:p>
        </p:txBody>
      </p:sp>
      <p:grpSp>
        <p:nvGrpSpPr>
          <p:cNvPr id="7" name="Grupo 6"/>
          <p:cNvGrpSpPr/>
          <p:nvPr/>
        </p:nvGrpSpPr>
        <p:grpSpPr>
          <a:xfrm>
            <a:off x="1503884" y="2271779"/>
            <a:ext cx="1707270" cy="467772"/>
            <a:chOff x="4866651" y="3732175"/>
            <a:chExt cx="1710870" cy="458682"/>
          </a:xfrm>
        </p:grpSpPr>
        <p:sp>
          <p:nvSpPr>
            <p:cNvPr id="3" name="Retângulo de cantos arredondados 2"/>
            <p:cNvSpPr/>
            <p:nvPr/>
          </p:nvSpPr>
          <p:spPr>
            <a:xfrm>
              <a:off x="4866651" y="3732175"/>
              <a:ext cx="1710870" cy="37479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prstClr val="black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4975996" y="3759971"/>
              <a:ext cx="1492180" cy="430886"/>
            </a:xfrm>
            <a:prstGeom prst="rect">
              <a:avLst/>
            </a:prstGeom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500" b="1" dirty="0">
                  <a:solidFill>
                    <a:prstClr val="black"/>
                  </a:solidFill>
                  <a:ea typeface="MS PGothic" pitchFamily="34" charset="-128"/>
                </a:rPr>
                <a:t>85% coverage</a:t>
              </a:r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4655637" y="1851202"/>
            <a:ext cx="682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113,170</a:t>
            </a:r>
            <a:r>
              <a:rPr lang="pt-BR" sz="1500" dirty="0" smtClean="0"/>
              <a:t> </a:t>
            </a:r>
            <a:r>
              <a:rPr lang="pt-BR" sz="1500" dirty="0" err="1" smtClean="0"/>
              <a:t>reported</a:t>
            </a:r>
            <a:r>
              <a:rPr lang="pt-BR" sz="1500" dirty="0" smtClean="0"/>
              <a:t>, </a:t>
            </a:r>
            <a:r>
              <a:rPr lang="pt-BR" b="1" dirty="0"/>
              <a:t>2,178</a:t>
            </a:r>
            <a:r>
              <a:rPr lang="pt-BR" sz="1500" dirty="0"/>
              <a:t> </a:t>
            </a:r>
            <a:r>
              <a:rPr lang="pt-BR" sz="1500" dirty="0" err="1" smtClean="0"/>
              <a:t>presented</a:t>
            </a:r>
            <a:r>
              <a:rPr lang="pt-BR" sz="1500" dirty="0" smtClean="0"/>
              <a:t> </a:t>
            </a:r>
            <a:r>
              <a:rPr lang="pt-BR" sz="1500" dirty="0" err="1"/>
              <a:t>at</a:t>
            </a:r>
            <a:r>
              <a:rPr lang="pt-BR" sz="1500" dirty="0"/>
              <a:t> </a:t>
            </a:r>
            <a:r>
              <a:rPr lang="pt-BR" sz="1500" dirty="0" err="1"/>
              <a:t>least</a:t>
            </a:r>
            <a:r>
              <a:rPr lang="pt-BR" sz="1500" dirty="0"/>
              <a:t> </a:t>
            </a:r>
            <a:r>
              <a:rPr lang="pt-BR" sz="1500" dirty="0" err="1"/>
              <a:t>one</a:t>
            </a:r>
            <a:r>
              <a:rPr lang="pt-BR" sz="1500" dirty="0"/>
              <a:t> AE</a:t>
            </a:r>
            <a:endParaRPr lang="en-US" sz="1500" dirty="0"/>
          </a:p>
        </p:txBody>
      </p:sp>
      <p:grpSp>
        <p:nvGrpSpPr>
          <p:cNvPr id="17" name="Grupo 16"/>
          <p:cNvGrpSpPr/>
          <p:nvPr/>
        </p:nvGrpSpPr>
        <p:grpSpPr>
          <a:xfrm>
            <a:off x="6033463" y="2253170"/>
            <a:ext cx="1723909" cy="389378"/>
            <a:chOff x="4866651" y="3759971"/>
            <a:chExt cx="1710870" cy="430886"/>
          </a:xfrm>
        </p:grpSpPr>
        <p:sp>
          <p:nvSpPr>
            <p:cNvPr id="18" name="Retângulo de cantos arredondados 17"/>
            <p:cNvSpPr/>
            <p:nvPr/>
          </p:nvSpPr>
          <p:spPr>
            <a:xfrm>
              <a:off x="4866651" y="3785287"/>
              <a:ext cx="1710870" cy="37479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prstClr val="black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4975996" y="3759971"/>
              <a:ext cx="1492180" cy="430886"/>
            </a:xfrm>
            <a:prstGeom prst="rect">
              <a:avLst/>
            </a:prstGeom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500" b="1" dirty="0">
                  <a:solidFill>
                    <a:prstClr val="black"/>
                  </a:solidFill>
                  <a:ea typeface="MS PGothic" pitchFamily="34" charset="-128"/>
                </a:rPr>
                <a:t>1.9% </a:t>
              </a:r>
              <a:r>
                <a:rPr lang="pt-BR" altLang="pt-BR" sz="1500" b="1" dirty="0" err="1">
                  <a:solidFill>
                    <a:prstClr val="black"/>
                  </a:solidFill>
                  <a:ea typeface="MS PGothic" pitchFamily="34" charset="-128"/>
                </a:rPr>
                <a:t>had</a:t>
              </a:r>
              <a:r>
                <a:rPr lang="pt-BR" altLang="pt-BR" sz="1500" b="1" dirty="0">
                  <a:solidFill>
                    <a:prstClr val="black"/>
                  </a:solidFill>
                  <a:ea typeface="MS PGothic" pitchFamily="34" charset="-128"/>
                </a:rPr>
                <a:t> AE</a:t>
              </a:r>
            </a:p>
          </p:txBody>
        </p:sp>
      </p:grpSp>
      <p:graphicFrame>
        <p:nvGraphicFramePr>
          <p:cNvPr id="21" name="Gráfico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385664"/>
              </p:ext>
            </p:extLst>
          </p:nvPr>
        </p:nvGraphicFramePr>
        <p:xfrm>
          <a:off x="38741" y="2860780"/>
          <a:ext cx="4637556" cy="3243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Gráfic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282637"/>
              </p:ext>
            </p:extLst>
          </p:nvPr>
        </p:nvGraphicFramePr>
        <p:xfrm>
          <a:off x="4935428" y="2967102"/>
          <a:ext cx="4409902" cy="32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3218436" y="4254622"/>
            <a:ext cx="1716992" cy="1753428"/>
            <a:chOff x="7915252" y="4426620"/>
            <a:chExt cx="1141098" cy="1122724"/>
          </a:xfrm>
        </p:grpSpPr>
        <p:sp>
          <p:nvSpPr>
            <p:cNvPr id="26" name="Elipse 25"/>
            <p:cNvSpPr/>
            <p:nvPr/>
          </p:nvSpPr>
          <p:spPr bwMode="auto">
            <a:xfrm>
              <a:off x="7915252" y="4426620"/>
              <a:ext cx="1141098" cy="112272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" charset="0"/>
                <a:ea typeface="MS PGothic" pitchFamily="34" charset="-128"/>
              </a:endParaRPr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7996563" y="4724943"/>
              <a:ext cx="978477" cy="532089"/>
            </a:xfrm>
            <a:prstGeom prst="rect">
              <a:avLst/>
            </a:prstGeom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600" b="1" dirty="0">
                  <a:solidFill>
                    <a:prstClr val="black"/>
                  </a:solidFill>
                  <a:ea typeface="MS PGothic" pitchFamily="34" charset="-128"/>
                </a:rPr>
                <a:t>Total </a:t>
              </a:r>
              <a:r>
                <a:rPr lang="pt-BR" altLang="pt-BR" sz="1600" b="1" dirty="0" err="1" smtClean="0">
                  <a:solidFill>
                    <a:prstClr val="black"/>
                  </a:solidFill>
                  <a:ea typeface="MS PGothic" pitchFamily="34" charset="-128"/>
                </a:rPr>
                <a:t>reported</a:t>
              </a:r>
              <a:r>
                <a:rPr lang="pt-BR" altLang="pt-BR" sz="1600" b="1" dirty="0" smtClean="0">
                  <a:solidFill>
                    <a:prstClr val="black"/>
                  </a:solidFill>
                  <a:ea typeface="MS PGothic" pitchFamily="34" charset="-128"/>
                </a:rPr>
                <a:t> </a:t>
              </a:r>
              <a:r>
                <a:rPr lang="pt-BR" altLang="pt-BR" sz="1600" b="1" dirty="0">
                  <a:solidFill>
                    <a:prstClr val="black"/>
                  </a:solidFill>
                  <a:ea typeface="MS PGothic" pitchFamily="34" charset="-128"/>
                </a:rPr>
                <a:t>adverse </a:t>
              </a:r>
              <a:r>
                <a:rPr lang="pt-BR" altLang="pt-BR" sz="1600" b="1" dirty="0" err="1" smtClean="0">
                  <a:solidFill>
                    <a:prstClr val="black"/>
                  </a:solidFill>
                  <a:ea typeface="MS PGothic" pitchFamily="34" charset="-128"/>
                </a:rPr>
                <a:t>events</a:t>
              </a:r>
              <a:r>
                <a:rPr lang="pt-BR" altLang="pt-BR" sz="1600" b="1" dirty="0" smtClean="0">
                  <a:solidFill>
                    <a:prstClr val="black"/>
                  </a:solidFill>
                  <a:ea typeface="MS PGothic" pitchFamily="34" charset="-128"/>
                </a:rPr>
                <a:t>: 3,639</a:t>
              </a:r>
              <a:endParaRPr lang="pt-BR" altLang="pt-BR" sz="1600" b="1" dirty="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0" y="316935"/>
            <a:ext cx="9056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The Brazilian Experience of Implementing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Active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Pharmacovigilance of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Dolutegravir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Results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BR" altLang="pt-BR" sz="1600" b="1" dirty="0" err="1" smtClean="0">
                <a:solidFill>
                  <a:schemeClr val="accent1">
                    <a:lumMod val="50000"/>
                  </a:schemeClr>
                </a:solidFill>
              </a:rPr>
              <a:t>April</a:t>
            </a:r>
            <a:r>
              <a:rPr lang="pt-BR" altLang="pt-BR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altLang="pt-BR" sz="1600" b="1" dirty="0">
                <a:solidFill>
                  <a:schemeClr val="accent1">
                    <a:lumMod val="50000"/>
                  </a:schemeClr>
                </a:solidFill>
              </a:rPr>
              <a:t>2017 </a:t>
            </a:r>
            <a:r>
              <a:rPr lang="pt-BR" altLang="pt-BR" sz="1600" b="1" dirty="0" err="1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pt-BR" altLang="pt-BR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altLang="pt-BR" sz="1600" b="1" dirty="0" err="1">
                <a:solidFill>
                  <a:schemeClr val="accent1">
                    <a:lumMod val="50000"/>
                  </a:schemeClr>
                </a:solidFill>
              </a:rPr>
              <a:t>June</a:t>
            </a:r>
            <a:r>
              <a:rPr lang="pt-BR" altLang="pt-BR" sz="1600" b="1" dirty="0">
                <a:solidFill>
                  <a:schemeClr val="accent1">
                    <a:lumMod val="50000"/>
                  </a:schemeClr>
                </a:solidFill>
              </a:rPr>
              <a:t> 2018  </a:t>
            </a:r>
            <a:endParaRPr lang="pt-B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C1A2CEE5-D496-40AB-A9D4-D8812A3C312E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67347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3909" y="434108"/>
            <a:ext cx="914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Brazilian Experience of Implementing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Active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Pharmacovigilance of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Dolutegravir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The system is able to </a:t>
            </a:r>
            <a:r>
              <a:rPr lang="en-US" sz="2400" b="1" dirty="0"/>
              <a:t>monitor </a:t>
            </a:r>
            <a:r>
              <a:rPr lang="en-US" sz="2400" b="1" dirty="0" smtClean="0"/>
              <a:t>toxicities related </a:t>
            </a:r>
            <a:r>
              <a:rPr lang="en-US" sz="2400" b="1" dirty="0"/>
              <a:t>to any </a:t>
            </a:r>
            <a:r>
              <a:rPr lang="en-US" sz="2400" b="1" dirty="0" smtClean="0"/>
              <a:t>ARV</a:t>
            </a:r>
          </a:p>
          <a:p>
            <a:pPr lvl="0">
              <a:spcAft>
                <a:spcPts val="600"/>
              </a:spcAft>
            </a:pPr>
            <a:endParaRPr lang="pt-BR" sz="1100" b="1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Adverse Events identified </a:t>
            </a:r>
            <a:r>
              <a:rPr lang="en-US" sz="2400" b="1" dirty="0"/>
              <a:t>in Brazil are similar to </a:t>
            </a:r>
            <a:r>
              <a:rPr lang="en-US" sz="2400" b="1" dirty="0" smtClean="0"/>
              <a:t>those reported </a:t>
            </a:r>
            <a:r>
              <a:rPr lang="en-US" sz="2400" b="1" dirty="0"/>
              <a:t>in clinical trials and </a:t>
            </a:r>
            <a:r>
              <a:rPr lang="en-US" sz="2400" b="1" dirty="0" smtClean="0"/>
              <a:t>international </a:t>
            </a:r>
            <a:r>
              <a:rPr lang="en-US" sz="2400" b="1" dirty="0"/>
              <a:t>pharmacovigilance data</a:t>
            </a:r>
            <a:r>
              <a:rPr lang="en-US" sz="2400" b="1" dirty="0" smtClean="0"/>
              <a:t>.</a:t>
            </a:r>
          </a:p>
          <a:p>
            <a:pPr lvl="0">
              <a:spcAft>
                <a:spcPts val="600"/>
              </a:spcAft>
            </a:pPr>
            <a:endParaRPr lang="en-US" sz="1100" b="1" dirty="0" smtClean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The pharmacovigilance of DTG was not outlined to evaluate its safety for pregnant women or </a:t>
            </a:r>
            <a:r>
              <a:rPr lang="en-US" sz="2400" b="1" dirty="0"/>
              <a:t>women </a:t>
            </a:r>
            <a:r>
              <a:rPr lang="en-US" sz="2400" b="1" dirty="0" smtClean="0"/>
              <a:t>of childbearing </a:t>
            </a:r>
            <a:r>
              <a:rPr lang="en-US" sz="2400" b="1" dirty="0"/>
              <a:t>age.</a:t>
            </a:r>
            <a:endParaRPr lang="pt-BR" sz="24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85E4-85AD-4108-956E-9C72CB89CC4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91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B11DAC-800E-48CE-A1AD-0F102F680C66}"/>
              </a:ext>
            </a:extLst>
          </p:cNvPr>
          <p:cNvSpPr txBox="1">
            <a:spLocks/>
          </p:cNvSpPr>
          <p:nvPr/>
        </p:nvSpPr>
        <p:spPr>
          <a:xfrm>
            <a:off x="99654" y="1695146"/>
            <a:ext cx="9036496" cy="12003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WLHIV of childbearing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potential age: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400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Should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pt-BR" sz="2400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receive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DTG </a:t>
            </a:r>
            <a:r>
              <a:rPr lang="pt-BR" sz="2400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with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pt-BR" sz="2400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effective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pt-BR" sz="2400" dirty="0" err="1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contraceptive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pt-BR" sz="2400" dirty="0" err="1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method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(i.e. IUD; hormonal </a:t>
            </a:r>
            <a:r>
              <a:rPr lang="pt-BR" sz="2400" dirty="0" err="1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implant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)</a:t>
            </a:r>
          </a:p>
        </p:txBody>
      </p:sp>
      <p:sp>
        <p:nvSpPr>
          <p:cNvPr id="3" name="Espaço Reservado para Conteúdo 3">
            <a:extLst>
              <a:ext uri="{FF2B5EF4-FFF2-40B4-BE49-F238E27FC236}">
                <a16:creationId xmlns:a16="http://schemas.microsoft.com/office/drawing/2014/main" xmlns="" id="{E2F6BD07-FF0E-4C5E-9EF7-83353B0CCE36}"/>
              </a:ext>
            </a:extLst>
          </p:cNvPr>
          <p:cNvSpPr txBox="1">
            <a:spLocks/>
          </p:cNvSpPr>
          <p:nvPr/>
        </p:nvSpPr>
        <p:spPr>
          <a:xfrm>
            <a:off x="130806" y="3231394"/>
            <a:ext cx="9112217" cy="1810317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2400" b="1" dirty="0" err="1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Pregnant</a:t>
            </a:r>
            <a:r>
              <a:rPr lang="pt-BR" altLang="pt-BR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pt-BR" altLang="pt-B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WLHIV (</a:t>
            </a:r>
            <a:r>
              <a:rPr lang="pt-BR" altLang="pt-BR" sz="2400" b="1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initiating</a:t>
            </a:r>
            <a:r>
              <a:rPr lang="pt-BR" altLang="pt-BR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ARV):</a:t>
            </a:r>
            <a:endParaRPr lang="pt-BR" altLang="pt-BR" sz="2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pt-PT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EFV or ATVr </a:t>
            </a:r>
            <a:r>
              <a:rPr lang="pt-PT" sz="24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if </a:t>
            </a:r>
            <a:r>
              <a:rPr lang="pt-PT" sz="2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&lt;14 weeks of </a:t>
            </a:r>
            <a:r>
              <a:rPr lang="pt-PT" sz="24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pregnancy</a:t>
            </a:r>
            <a:endParaRPr lang="pt-PT" sz="24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pt-PT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RAL</a:t>
            </a:r>
            <a:r>
              <a:rPr lang="pt-PT" sz="2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if ≥14 weeks of </a:t>
            </a:r>
            <a:r>
              <a:rPr lang="pt-PT" sz="24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pregnancy</a:t>
            </a:r>
            <a:endParaRPr lang="pt-PT" sz="2000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pt-BR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kumimoji="0" 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47B11DAC-800E-48CE-A1AD-0F102F680C66}"/>
              </a:ext>
            </a:extLst>
          </p:cNvPr>
          <p:cNvSpPr txBox="1">
            <a:spLocks/>
          </p:cNvSpPr>
          <p:nvPr/>
        </p:nvSpPr>
        <p:spPr>
          <a:xfrm>
            <a:off x="130806" y="818247"/>
            <a:ext cx="8974193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		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211175" y="245135"/>
            <a:ext cx="9595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Shruti" panose="020B0502040204020203" pitchFamily="34" charset="0"/>
              </a:rPr>
              <a:t>Brazilian R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Shruti" panose="020B0502040204020203" pitchFamily="34" charset="0"/>
              </a:rPr>
              <a:t>apid Response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Shruti" panose="020B0502040204020203" pitchFamily="34" charset="0"/>
              </a:rPr>
              <a:t>- Review of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Shruti" panose="020B0502040204020203" pitchFamily="34" charset="0"/>
              </a:rPr>
              <a:t>Recommendations 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Shruti" panose="020B0502040204020203" pitchFamily="34" charset="0"/>
              </a:rPr>
              <a:t>May 18th, 2018 (</a:t>
            </a:r>
            <a:r>
              <a:rPr lang="pt-BR" sz="2800" b="1" dirty="0" err="1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Shruti" panose="020B0502040204020203" pitchFamily="34" charset="0"/>
              </a:rPr>
              <a:t>same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Shruti" panose="020B0502040204020203" pitchFamily="34" charset="0"/>
              </a:rPr>
              <a:t> date as WHO)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Shruti" panose="020B0502040204020203" pitchFamily="34" charset="0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85E4-85AD-4108-956E-9C72CB89CC4D}" type="slidenum">
              <a:rPr lang="pt-BR" smtClean="0"/>
              <a:t>6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-281317" y="4961041"/>
            <a:ext cx="94931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Women of childbearing potential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age and PEP: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Should </a:t>
            </a: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NOT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receive PEP with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DTG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pt-PT" sz="24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Indication</a:t>
            </a:r>
            <a:r>
              <a:rPr lang="pt-PT" sz="2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: </a:t>
            </a:r>
            <a:r>
              <a:rPr lang="pt-PT" sz="24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ATV/r</a:t>
            </a:r>
            <a:endParaRPr lang="pt-PT" sz="2400" dirty="0">
              <a:solidFill>
                <a:schemeClr val="accent1">
                  <a:lumMod val="50000"/>
                </a:schemeClr>
              </a:solidFill>
              <a:cs typeface="Arial" pitchFamily="34" charset="0"/>
              <a:sym typeface="Wingdings" panose="05000000000000000000" pitchFamily="2" charset="2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00206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4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539"/>
          <p:cNvSpPr txBox="1"/>
          <p:nvPr/>
        </p:nvSpPr>
        <p:spPr>
          <a:xfrm>
            <a:off x="7284659" y="6030534"/>
            <a:ext cx="1859341" cy="2539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050" dirty="0" err="1" smtClean="0">
                <a:latin typeface="Calibri"/>
                <a:ea typeface="Calibri"/>
                <a:cs typeface="Calibri"/>
                <a:sym typeface="Calibri"/>
              </a:rPr>
              <a:t>Source</a:t>
            </a:r>
            <a:r>
              <a:rPr lang="pt-BR" sz="1050" dirty="0" smtClean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1050" dirty="0" err="1" smtClean="0">
                <a:latin typeface="Calibri"/>
                <a:ea typeface="Calibri"/>
                <a:cs typeface="Calibri"/>
                <a:sym typeface="Calibri"/>
              </a:rPr>
              <a:t>MoH</a:t>
            </a:r>
            <a:r>
              <a:rPr lang="pt-BR" sz="1050" dirty="0" smtClean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pt-BR" sz="1050" dirty="0" err="1" smtClean="0">
                <a:latin typeface="Calibri"/>
                <a:ea typeface="Calibri"/>
                <a:cs typeface="Calibri"/>
                <a:sym typeface="Calibri"/>
              </a:rPr>
              <a:t>Brazil</a:t>
            </a:r>
            <a:endParaRPr lang="pt-BR" sz="105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85E4-85AD-4108-956E-9C72CB89CC4D}" type="slidenum">
              <a:rPr lang="pt-BR" smtClean="0"/>
              <a:t>7</a:t>
            </a:fld>
            <a:endParaRPr lang="pt-BR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09080" y="316947"/>
            <a:ext cx="9144000" cy="7882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Shruti" panose="020B0502040204020203" pitchFamily="34" charset="0"/>
              </a:rPr>
              <a:t>Initial Findings – Pregnant WLHIV DTG Exposed - Brazil, 2018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+mn-lt"/>
              <a:cs typeface="Shruti" panose="020B0502040204020203" pitchFamily="34" charset="0"/>
            </a:endParaRPr>
          </a:p>
        </p:txBody>
      </p:sp>
      <p:graphicFrame>
        <p:nvGraphicFramePr>
          <p:cNvPr id="11" name="Espaço Reservado para Conteúdo 3"/>
          <p:cNvGraphicFramePr>
            <a:graphicFrameLocks/>
          </p:cNvGraphicFramePr>
          <p:nvPr>
            <p:extLst/>
          </p:nvPr>
        </p:nvGraphicFramePr>
        <p:xfrm>
          <a:off x="285627" y="3794079"/>
          <a:ext cx="8229723" cy="21945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75521"/>
                <a:gridCol w="2483447"/>
                <a:gridCol w="2670755"/>
              </a:tblGrid>
              <a:tr h="35383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Outcome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13593" marR="113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13593" marR="113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13593" marR="113593"/>
                </a:tc>
              </a:tr>
              <a:tr h="35383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Live</a:t>
                      </a:r>
                      <a:r>
                        <a:rPr lang="en-US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birth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13593" marR="11359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53.8</a:t>
                      </a:r>
                      <a:endParaRPr lang="pt-BR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5383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Stillbirth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13593" marR="113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13593" marR="113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1.2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13593" marR="113593"/>
                </a:tc>
              </a:tr>
              <a:tr h="35383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Abortion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13593" marR="113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13593" marR="113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4.7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13593" marR="113593"/>
                </a:tc>
              </a:tr>
              <a:tr h="35383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Still pregnant</a:t>
                      </a:r>
                    </a:p>
                  </a:txBody>
                  <a:tcPr marL="113593" marR="11359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40.2</a:t>
                      </a:r>
                      <a:endParaRPr lang="pt-BR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5383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13593" marR="113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169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13593" marR="113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13593" marR="113593"/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 flipH="1">
            <a:off x="285627" y="6039800"/>
            <a:ext cx="260818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No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neural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ube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efects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identified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7857" y="903329"/>
            <a:ext cx="89330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Distribution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WLHIV with pre-conception exposure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to DTG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(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Arial" pitchFamily="34" charset="0"/>
              </a:rPr>
              <a:t>Jan 2017 – May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Arial" pitchFamily="34" charset="0"/>
              </a:rPr>
              <a:t>2018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ea typeface="MS PGothic" pitchFamily="34" charset="-128"/>
                <a:cs typeface="Arial" pitchFamily="34" charset="0"/>
              </a:rPr>
              <a:t>)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after National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database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linkage: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cs typeface="Arial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All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27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states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204 municipalities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491 cases</a:t>
            </a:r>
            <a:endParaRPr lang="pt-BR" sz="20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8527" y="2548394"/>
            <a:ext cx="8095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Outreach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: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phone calls and quick questionnaire (local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programmes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)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  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356386" y="3333061"/>
            <a:ext cx="2649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Preliminary</a:t>
            </a:r>
            <a:r>
              <a:rPr lang="pt-BR" sz="2000" b="1" u="sng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pt-BR" sz="2000" b="1" u="sng" dirty="0" err="1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Results</a:t>
            </a:r>
            <a:endParaRPr lang="pt-BR" sz="2000" b="1" u="sng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17395" y="459347"/>
            <a:ext cx="8567351" cy="7048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Dolutegravir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and pregnancy outcomes among ART-recipients in Brazil: a national population study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2035" y="1610061"/>
            <a:ext cx="79726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i="1" dirty="0"/>
          </a:p>
          <a:p>
            <a:r>
              <a:rPr lang="en-US" b="1" dirty="0">
                <a:cs typeface="Arial" pitchFamily="34" charset="0"/>
              </a:rPr>
              <a:t>Partnership</a:t>
            </a:r>
            <a:r>
              <a:rPr lang="en-US" b="1" dirty="0" smtClean="0">
                <a:cs typeface="Arial" pitchFamily="34" charset="0"/>
              </a:rPr>
              <a:t>: </a:t>
            </a:r>
            <a:r>
              <a:rPr lang="en-US" b="1" dirty="0" err="1" smtClean="0">
                <a:cs typeface="Arial" pitchFamily="34" charset="0"/>
              </a:rPr>
              <a:t>MoH</a:t>
            </a:r>
            <a:r>
              <a:rPr lang="en-US" b="1" dirty="0" smtClean="0">
                <a:cs typeface="Arial" pitchFamily="34" charset="0"/>
              </a:rPr>
              <a:t>-Brazil/</a:t>
            </a:r>
            <a:r>
              <a:rPr lang="en-US" b="1" dirty="0" err="1" smtClean="0">
                <a:cs typeface="Arial" pitchFamily="34" charset="0"/>
              </a:rPr>
              <a:t>Fiocruz</a:t>
            </a:r>
            <a:r>
              <a:rPr lang="en-US" b="1" dirty="0" smtClean="0">
                <a:cs typeface="Arial" pitchFamily="34" charset="0"/>
              </a:rPr>
              <a:t>/Vanderbilt U/NIH</a:t>
            </a:r>
            <a:endParaRPr lang="en-US" b="1" dirty="0">
              <a:cs typeface="Arial" pitchFamily="34" charset="0"/>
            </a:endParaRPr>
          </a:p>
          <a:p>
            <a:r>
              <a:rPr lang="en-US" b="1" dirty="0">
                <a:cs typeface="Arial" pitchFamily="34" charset="0"/>
              </a:rPr>
              <a:t>Funding: </a:t>
            </a:r>
            <a:r>
              <a:rPr lang="en-US" b="1" dirty="0" err="1">
                <a:cs typeface="Arial" pitchFamily="34" charset="0"/>
              </a:rPr>
              <a:t>MoH</a:t>
            </a:r>
            <a:r>
              <a:rPr lang="en-US" b="1" dirty="0">
                <a:cs typeface="Arial" pitchFamily="34" charset="0"/>
              </a:rPr>
              <a:t> – </a:t>
            </a:r>
            <a:r>
              <a:rPr lang="en-US" b="1" dirty="0" smtClean="0">
                <a:cs typeface="Arial" pitchFamily="34" charset="0"/>
              </a:rPr>
              <a:t>Brazil/NIH</a:t>
            </a:r>
            <a:endParaRPr lang="en-US" b="1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b="1" u="sng" dirty="0" smtClean="0">
                <a:cs typeface="Arial" pitchFamily="34" charset="0"/>
              </a:rPr>
              <a:t>Goals</a:t>
            </a:r>
            <a:r>
              <a:rPr lang="en-US" b="1" dirty="0">
                <a:cs typeface="Arial" pitchFamily="34" charset="0"/>
              </a:rPr>
              <a:t>:</a:t>
            </a:r>
            <a:endParaRPr lang="en-US" b="1" u="sng" dirty="0">
              <a:cs typeface="Arial" pitchFamily="34" charset="0"/>
            </a:endParaRPr>
          </a:p>
          <a:p>
            <a:pPr marL="46672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cs typeface="Arial" pitchFamily="34" charset="0"/>
              </a:rPr>
              <a:t>Goal </a:t>
            </a:r>
            <a:r>
              <a:rPr lang="en-US" dirty="0">
                <a:cs typeface="Arial" pitchFamily="34" charset="0"/>
              </a:rPr>
              <a:t>#1: To estimate the risk of neural tube defects in infants born to women receiving DTG- and </a:t>
            </a:r>
            <a:r>
              <a:rPr lang="en-US" dirty="0" smtClean="0">
                <a:cs typeface="Arial" pitchFamily="34" charset="0"/>
              </a:rPr>
              <a:t>RAL vs. non-DTG-containing </a:t>
            </a:r>
            <a:r>
              <a:rPr lang="en-US" dirty="0">
                <a:cs typeface="Arial" pitchFamily="34" charset="0"/>
              </a:rPr>
              <a:t>ART </a:t>
            </a:r>
            <a:r>
              <a:rPr lang="en-US" dirty="0" smtClean="0">
                <a:cs typeface="Arial" pitchFamily="34" charset="0"/>
              </a:rPr>
              <a:t>regimens </a:t>
            </a:r>
            <a:r>
              <a:rPr lang="en-US" dirty="0">
                <a:cs typeface="Arial" pitchFamily="34" charset="0"/>
              </a:rPr>
              <a:t>at the time of conception.  </a:t>
            </a:r>
          </a:p>
          <a:p>
            <a:pPr marL="46672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cs typeface="Arial" pitchFamily="34" charset="0"/>
              </a:rPr>
              <a:t>Goal </a:t>
            </a:r>
            <a:r>
              <a:rPr lang="en-US" dirty="0">
                <a:cs typeface="Arial" pitchFamily="34" charset="0"/>
              </a:rPr>
              <a:t>#2: To </a:t>
            </a:r>
            <a:r>
              <a:rPr lang="en-US" dirty="0" smtClean="0">
                <a:cs typeface="Arial" pitchFamily="34" charset="0"/>
              </a:rPr>
              <a:t>evaluate patient´s data </a:t>
            </a:r>
            <a:r>
              <a:rPr lang="en-US" dirty="0">
                <a:cs typeface="Arial" pitchFamily="34" charset="0"/>
              </a:rPr>
              <a:t>and associated factors with risk of neural tube defects in infants born to </a:t>
            </a:r>
            <a:r>
              <a:rPr lang="en-US" dirty="0" smtClean="0">
                <a:cs typeface="Arial" pitchFamily="34" charset="0"/>
              </a:rPr>
              <a:t>WLHIV </a:t>
            </a:r>
            <a:r>
              <a:rPr lang="en-US" dirty="0">
                <a:cs typeface="Arial" pitchFamily="34" charset="0"/>
              </a:rPr>
              <a:t>on DTG-containing regimens at time of conception.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b="1" u="sng" dirty="0" smtClean="0">
                <a:cs typeface="Arial" pitchFamily="34" charset="0"/>
              </a:rPr>
              <a:t>Study </a:t>
            </a:r>
            <a:r>
              <a:rPr lang="en-US" b="1" u="sng" dirty="0">
                <a:cs typeface="Arial" pitchFamily="34" charset="0"/>
              </a:rPr>
              <a:t>d</a:t>
            </a:r>
            <a:r>
              <a:rPr lang="en-US" b="1" u="sng" dirty="0" smtClean="0">
                <a:cs typeface="Arial" pitchFamily="34" charset="0"/>
              </a:rPr>
              <a:t>esign</a:t>
            </a:r>
            <a:r>
              <a:rPr lang="en-US" b="1" dirty="0">
                <a:cs typeface="Arial" pitchFamily="34" charset="0"/>
              </a:rPr>
              <a:t>:</a:t>
            </a:r>
          </a:p>
          <a:p>
            <a:pPr marL="180975">
              <a:lnSpc>
                <a:spcPct val="150000"/>
              </a:lnSpc>
              <a:spcAft>
                <a:spcPts val="600"/>
              </a:spcAft>
            </a:pPr>
            <a:r>
              <a:rPr lang="en-US" b="1" dirty="0">
                <a:cs typeface="Arial" pitchFamily="34" charset="0"/>
              </a:rPr>
              <a:t>#1.</a:t>
            </a:r>
            <a:r>
              <a:rPr lang="en-US" dirty="0">
                <a:cs typeface="Arial" pitchFamily="34" charset="0"/>
              </a:rPr>
              <a:t> National registry linkage and </a:t>
            </a:r>
            <a:r>
              <a:rPr lang="en-US" dirty="0" smtClean="0">
                <a:cs typeface="Arial" pitchFamily="34" charset="0"/>
              </a:rPr>
              <a:t>case-control </a:t>
            </a:r>
            <a:endParaRPr lang="en-US" dirty="0">
              <a:cs typeface="Arial" pitchFamily="34" charset="0"/>
            </a:endParaRPr>
          </a:p>
          <a:p>
            <a:pPr marL="180975">
              <a:lnSpc>
                <a:spcPct val="150000"/>
              </a:lnSpc>
              <a:spcAft>
                <a:spcPts val="600"/>
              </a:spcAft>
            </a:pPr>
            <a:r>
              <a:rPr lang="en-US" b="1" dirty="0">
                <a:cs typeface="Arial" pitchFamily="34" charset="0"/>
              </a:rPr>
              <a:t>#2.</a:t>
            </a:r>
            <a:r>
              <a:rPr lang="en-US" dirty="0">
                <a:cs typeface="Arial" pitchFamily="34" charset="0"/>
              </a:rPr>
              <a:t> Observational cohort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85E4-85AD-4108-956E-9C72CB89CC4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5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1689452" y="-144463"/>
            <a:ext cx="5837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Shruti" panose="020B0502040204020203" pitchFamily="34" charset="0"/>
              </a:rPr>
              <a:t>Observational Cohort Study</a:t>
            </a:r>
          </a:p>
        </p:txBody>
      </p:sp>
      <p:sp>
        <p:nvSpPr>
          <p:cNvPr id="22530" name="AutoShape 2" descr="Resultado de imagem para mapa bras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532" name="AutoShape 4" descr="Resultado de imagem para mapa bras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534" name="AutoShape 6" descr="Resultado de imagem para mapa bras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536" name="AutoShape 8" descr="Resultado de imagem para mapa bras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538" name="AutoShape 10" descr="Resultado de imagem para mapa bras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6701" y="3975349"/>
            <a:ext cx="2821763" cy="216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ixaDeTexto 19"/>
          <p:cNvSpPr txBox="1"/>
          <p:nvPr/>
        </p:nvSpPr>
        <p:spPr>
          <a:xfrm>
            <a:off x="179512" y="1154760"/>
            <a:ext cx="856895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cs typeface="Arial" pitchFamily="34" charset="0"/>
              </a:rPr>
              <a:t>Retrospective, observational cohort study with all WLWH exposed to DTG during conception and inclusion of WLWH on non-DTG based ART at the time of conception (1:3)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cs typeface="Arial" pitchFamily="34" charset="0"/>
              </a:rPr>
              <a:t>Matched </a:t>
            </a:r>
            <a:r>
              <a:rPr lang="en-US" b="1" dirty="0" smtClean="0">
                <a:cs typeface="Arial" pitchFamily="34" charset="0"/>
              </a:rPr>
              <a:t>by age at pregnancy and prenatal clinic site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u="sng" dirty="0" smtClean="0">
                <a:cs typeface="Arial" pitchFamily="34" charset="0"/>
              </a:rPr>
              <a:t>Outcomes</a:t>
            </a:r>
            <a:r>
              <a:rPr lang="en-US" sz="2000" b="1" dirty="0" smtClean="0">
                <a:cs typeface="Arial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>
                <a:cs typeface="Arial" pitchFamily="34" charset="0"/>
                <a:sym typeface="Wingdings" pitchFamily="2" charset="2"/>
              </a:rPr>
              <a:t>Iniencephaly</a:t>
            </a:r>
            <a:r>
              <a:rPr lang="en-US" sz="2000" b="1" dirty="0" smtClean="0">
                <a:cs typeface="Arial" pitchFamily="34" charset="0"/>
                <a:sym typeface="Wingdings" pitchFamily="2" charset="2"/>
              </a:rPr>
              <a:t>, Anencephaly, </a:t>
            </a:r>
            <a:r>
              <a:rPr lang="en-US" sz="2000" b="1" dirty="0" err="1" smtClean="0">
                <a:cs typeface="Arial" pitchFamily="34" charset="0"/>
                <a:sym typeface="Wingdings" pitchFamily="2" charset="2"/>
              </a:rPr>
              <a:t>Encephalocele</a:t>
            </a:r>
            <a:r>
              <a:rPr lang="en-US" sz="2000" b="1" dirty="0" smtClean="0">
                <a:cs typeface="Arial" pitchFamily="34" charset="0"/>
                <a:sym typeface="Wingdings" pitchFamily="2" charset="2"/>
              </a:rPr>
              <a:t>, </a:t>
            </a:r>
            <a:r>
              <a:rPr lang="en-US" sz="2000" b="1" dirty="0" err="1" smtClean="0">
                <a:cs typeface="Arial" pitchFamily="34" charset="0"/>
                <a:sym typeface="Wingdings" pitchFamily="2" charset="2"/>
              </a:rPr>
              <a:t>Meningocele</a:t>
            </a:r>
            <a:r>
              <a:rPr lang="en-US" sz="2000" b="1" dirty="0" smtClean="0">
                <a:cs typeface="Arial" pitchFamily="34" charset="0"/>
                <a:sym typeface="Wingdings" pitchFamily="2" charset="2"/>
              </a:rPr>
              <a:t>, </a:t>
            </a:r>
            <a:r>
              <a:rPr lang="en-US" sz="2000" b="1" dirty="0" err="1" smtClean="0">
                <a:cs typeface="Arial" pitchFamily="34" charset="0"/>
                <a:sym typeface="Wingdings" pitchFamily="2" charset="2"/>
              </a:rPr>
              <a:t>Myelomeningocele</a:t>
            </a:r>
            <a:r>
              <a:rPr lang="en-US" sz="2000" b="1" dirty="0" smtClean="0">
                <a:cs typeface="Arial" pitchFamily="34" charset="0"/>
                <a:sym typeface="Wingdings" pitchFamily="2" charset="2"/>
              </a:rPr>
              <a:t>, and </a:t>
            </a:r>
            <a:r>
              <a:rPr lang="en-US" sz="2000" b="1" dirty="0" err="1" smtClean="0">
                <a:cs typeface="Arial" pitchFamily="34" charset="0"/>
                <a:sym typeface="Wingdings" pitchFamily="2" charset="2"/>
              </a:rPr>
              <a:t>Spina</a:t>
            </a:r>
            <a:r>
              <a:rPr lang="en-US" sz="2000" b="1" dirty="0" smtClean="0">
                <a:cs typeface="Arial" pitchFamily="34" charset="0"/>
                <a:sym typeface="Wingdings" pitchFamily="2" charset="2"/>
              </a:rPr>
              <a:t> bifida (clinical or radiographic diagnosis)</a:t>
            </a:r>
            <a:endParaRPr lang="en-US" sz="2000" b="1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92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1147</TotalTime>
  <Words>708</Words>
  <Application>Microsoft Office PowerPoint</Application>
  <PresentationFormat>Apresentação na tela (4:3)</PresentationFormat>
  <Paragraphs>136</Paragraphs>
  <Slides>12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12</vt:i4>
      </vt:variant>
    </vt:vector>
  </HeadingPairs>
  <TitlesOfParts>
    <vt:vector size="25" baseType="lpstr">
      <vt:lpstr>MS PGothic</vt:lpstr>
      <vt:lpstr>Arial</vt:lpstr>
      <vt:lpstr>Calibri</vt:lpstr>
      <vt:lpstr>Calibri Light</vt:lpstr>
      <vt:lpstr>Calibrir</vt:lpstr>
      <vt:lpstr>Shruti</vt:lpstr>
      <vt:lpstr>Times</vt:lpstr>
      <vt:lpstr>Times New Roman</vt:lpstr>
      <vt:lpstr>Verdana</vt:lpstr>
      <vt:lpstr>Wingdings</vt:lpstr>
      <vt:lpstr>Tema do Office</vt:lpstr>
      <vt:lpstr>Personalizar design</vt:lpstr>
      <vt:lpstr>1_Tema do Office</vt:lpstr>
      <vt:lpstr>Apresentação do PowerPoint</vt:lpstr>
      <vt:lpstr>Apresentação do PowerPoint</vt:lpstr>
      <vt:lpstr>The Brazilian Experience of Implementing Active Pharmacovigilance of Dolutegravir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Geraldo da Silva Netto - CAT</dc:creator>
  <cp:lastModifiedBy>Adele Schwartz Benzaken - DIRETORIA</cp:lastModifiedBy>
  <cp:revision>93</cp:revision>
  <cp:lastPrinted>2018-07-19T14:37:06Z</cp:lastPrinted>
  <dcterms:created xsi:type="dcterms:W3CDTF">2018-07-09T14:59:15Z</dcterms:created>
  <dcterms:modified xsi:type="dcterms:W3CDTF">2018-07-26T15:32:16Z</dcterms:modified>
</cp:coreProperties>
</file>